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2" r:id="rId10"/>
  </p:sldIdLst>
  <p:sldSz cx="9144000" cy="5143500" type="screen16x9"/>
  <p:notesSz cx="6858000" cy="9144000"/>
  <p:embeddedFontLst>
    <p:embeddedFont>
      <p:font typeface="Lato" panose="020B0604020202020204" pitchFamily="34" charset="0"/>
      <p:regular r:id="rId12"/>
      <p:bold r:id="rId13"/>
      <p:italic r:id="rId14"/>
      <p:boldItalic r:id="rId15"/>
    </p:embeddedFont>
    <p:embeddedFont>
      <p:font typeface="Raleway" panose="020B06040202020202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101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e0bd2ce984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e0bd2ce984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e0bd2ce984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e0bd2ce984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e0bd2ce984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e0bd2ce984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e0bd2ce984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e0bd2ce984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6298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0bd2ce984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0bd2ce984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e0bd2ce984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e0bd2ce984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e0bd2ce984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e0bd2ce984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e0bd2ce984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1e0bd2ce984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C">
  <p:cSld name="SECTION_HEADER_1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1308150" y="1318650"/>
            <a:ext cx="71100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226550" y="78500"/>
            <a:ext cx="9981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Confidencial</a:t>
            </a:r>
            <a:endParaRPr sz="6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296767" y="78500"/>
            <a:ext cx="21006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Personalizado para </a:t>
            </a:r>
            <a:r>
              <a:rPr lang="es-419" sz="6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Nombre de la empresa</a:t>
            </a:r>
            <a:endParaRPr sz="6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8213935" y="78500"/>
            <a:ext cx="705900" cy="3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Versión 1.0</a:t>
            </a:r>
            <a:endParaRPr sz="6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1">
  <p:cSld name="SECTION_HEADER_2">
    <p:bg>
      <p:bgPr>
        <a:solidFill>
          <a:srgbClr val="434343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90" name="Google Shape;90;p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  <p:sp>
        <p:nvSpPr>
          <p:cNvPr id="94" name="Google Shape;94;p14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5" name="Google Shape;95;p14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14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14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_alt2">
  <p:cSld name="TITLE_AND_BODY_1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5" descr="shutterstock_31891705.jpg"/>
          <p:cNvPicPr preferRelativeResize="0"/>
          <p:nvPr/>
        </p:nvPicPr>
        <p:blipFill rotWithShape="1">
          <a:blip r:embed="rId2">
            <a:alphaModFix/>
          </a:blip>
          <a:srcRect t="11971" b="11971"/>
          <a:stretch/>
        </p:blipFill>
        <p:spPr>
          <a:xfrm>
            <a:off x="0" y="487825"/>
            <a:ext cx="9143999" cy="4655673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  <p:sp>
        <p:nvSpPr>
          <p:cNvPr id="102" name="Google Shape;102;p15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3" name="Google Shape;103;p15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4" name="Google Shape;104;p15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5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729450" y="2056375"/>
            <a:ext cx="58875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only">
  <p:cSld name="TITLE_AND_BODY_1_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  <p:sp>
        <p:nvSpPr>
          <p:cNvPr id="110" name="Google Shape;110;p16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1" name="Google Shape;111;p16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" name="Google Shape;112;p16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Google Shape;113;p16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6"/>
          <p:cNvSpPr txBox="1">
            <a:spLocks noGrp="1"/>
          </p:cNvSpPr>
          <p:nvPr>
            <p:ph type="body" idx="1"/>
          </p:nvPr>
        </p:nvSpPr>
        <p:spPr>
          <a:xfrm>
            <a:off x="729450" y="1068650"/>
            <a:ext cx="7688700" cy="10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_alt1">
  <p:cSld name="TITLE_1">
    <p:bg>
      <p:bgPr>
        <a:solidFill>
          <a:schemeClr val="lt2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7" descr="shutterstock_429987889_edited.jpg"/>
          <p:cNvPicPr preferRelativeResize="0"/>
          <p:nvPr/>
        </p:nvPicPr>
        <p:blipFill rotWithShape="1">
          <a:blip r:embed="rId2">
            <a:alphaModFix/>
          </a:blip>
          <a:srcRect t="21799" b="23591"/>
          <a:stretch/>
        </p:blipFill>
        <p:spPr>
          <a:xfrm>
            <a:off x="0" y="487825"/>
            <a:ext cx="9144000" cy="4655676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18;p1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19" name="Google Shape;119;p1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7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  <p:sp>
        <p:nvSpPr>
          <p:cNvPr id="124" name="Google Shape;124;p17">
            <a:hlinkClick r:id="" action="ppaction://noaction"/>
          </p:cNvPr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5" name="Google Shape;125;p17">
            <a:hlinkClick r:id="" action="ppaction://noaction"/>
          </p:cNvPr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" name="Google Shape;126;p17">
            <a:hlinkClick r:id="" action="ppaction://noaction"/>
          </p:cNvPr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" name="Google Shape;127;p17">
            <a:hlinkClick r:id="" action="ppaction://noaction"/>
          </p:cNvPr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48909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>
                <a:solidFill>
                  <a:srgbClr val="000000"/>
                </a:solidFill>
              </a:rPr>
              <a:t>¿Qué es </a:t>
            </a:r>
            <a:r>
              <a:rPr lang="es-419" sz="4800" dirty="0" err="1">
                <a:solidFill>
                  <a:srgbClr val="000000"/>
                </a:solidFill>
              </a:rPr>
              <a:t>React</a:t>
            </a:r>
            <a:r>
              <a:rPr lang="es-419" sz="4800" dirty="0">
                <a:solidFill>
                  <a:srgbClr val="000000"/>
                </a:solidFill>
              </a:rPr>
              <a:t>?</a:t>
            </a:r>
            <a:endParaRPr dirty="0"/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1"/>
          </p:nvPr>
        </p:nvSpPr>
        <p:spPr>
          <a:xfrm>
            <a:off x="729575" y="2199962"/>
            <a:ext cx="48909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b="1" dirty="0"/>
              <a:t>Por Franco Balich</a:t>
            </a:r>
            <a:endParaRPr sz="1400" b="1" dirty="0"/>
          </a:p>
        </p:txBody>
      </p:sp>
      <p:pic>
        <p:nvPicPr>
          <p:cNvPr id="134" name="Google Shape;13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4000" y="1131800"/>
            <a:ext cx="3218725" cy="321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9DFFEB7-8422-05BC-C488-42F20DC20F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350" y="2435551"/>
            <a:ext cx="2904736" cy="24435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9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48909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 err="1">
                <a:solidFill>
                  <a:srgbClr val="000000"/>
                </a:solidFill>
              </a:rPr>
              <a:t>React</a:t>
            </a:r>
            <a:endParaRPr dirty="0"/>
          </a:p>
        </p:txBody>
      </p:sp>
      <p:sp>
        <p:nvSpPr>
          <p:cNvPr id="140" name="Google Shape;140;p19"/>
          <p:cNvSpPr txBox="1">
            <a:spLocks noGrp="1"/>
          </p:cNvSpPr>
          <p:nvPr>
            <p:ph type="subTitle" idx="1"/>
          </p:nvPr>
        </p:nvSpPr>
        <p:spPr>
          <a:xfrm>
            <a:off x="729575" y="2158518"/>
            <a:ext cx="4890900" cy="25803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dirty="0"/>
              <a:t>Es una librería de JavaScript de código abierto creada por Facebook para crear interfases de usuario.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419" sz="14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b="1" dirty="0"/>
              <a:t>Ventajas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dirty="0"/>
              <a:t>Fácil de aprender y usar.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dirty="0"/>
              <a:t>Componentes reutilizables.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dirty="0"/>
              <a:t>Crear aplicaciones dinámicas.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dirty="0"/>
              <a:t>Buen desempeño.</a:t>
            </a:r>
            <a:endParaRPr sz="14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EA9A884-A629-ED61-9B21-3017AA859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9827" y="3144442"/>
            <a:ext cx="1594471" cy="159447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CD539ED-374B-0130-CF29-1E4F6D35F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620" y="725673"/>
            <a:ext cx="3540427" cy="35404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0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48909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100" dirty="0">
                <a:solidFill>
                  <a:srgbClr val="000000"/>
                </a:solidFill>
              </a:rPr>
              <a:t>Componentes</a:t>
            </a:r>
            <a:endParaRPr sz="3500" dirty="0"/>
          </a:p>
        </p:txBody>
      </p:sp>
      <p:sp>
        <p:nvSpPr>
          <p:cNvPr id="147" name="Google Shape;147;p20"/>
          <p:cNvSpPr txBox="1">
            <a:spLocks noGrp="1"/>
          </p:cNvSpPr>
          <p:nvPr>
            <p:ph type="subTitle" idx="1"/>
          </p:nvPr>
        </p:nvSpPr>
        <p:spPr>
          <a:xfrm>
            <a:off x="729575" y="2030550"/>
            <a:ext cx="4890900" cy="26067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b="1" dirty="0"/>
              <a:t>Parte de la interfaz de usuario que es independiente y reusable.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419" sz="14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b="1" dirty="0"/>
              <a:t>Componentes: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419" sz="1400" b="1" dirty="0"/>
              <a:t>Funcionales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419" sz="1400" b="1" dirty="0"/>
              <a:t>De clase (Deprecado en V16,8)</a:t>
            </a:r>
            <a:endParaRPr sz="1400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F9F7C8A-487B-B8CD-8788-2AC031545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597" y="2804970"/>
            <a:ext cx="3886611" cy="197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D247D06-EAB6-4243-C124-9E9FFFC991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150" y="949818"/>
            <a:ext cx="3639058" cy="1505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59640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100" dirty="0">
                <a:solidFill>
                  <a:srgbClr val="000000"/>
                </a:solidFill>
              </a:rPr>
              <a:t>Componentes funcionales</a:t>
            </a:r>
            <a:endParaRPr sz="3500" dirty="0"/>
          </a:p>
        </p:txBody>
      </p:sp>
      <p:sp>
        <p:nvSpPr>
          <p:cNvPr id="154" name="Google Shape;154;p21"/>
          <p:cNvSpPr txBox="1">
            <a:spLocks noGrp="1"/>
          </p:cNvSpPr>
          <p:nvPr>
            <p:ph type="subTitle" idx="1"/>
          </p:nvPr>
        </p:nvSpPr>
        <p:spPr>
          <a:xfrm>
            <a:off x="729563" y="2998271"/>
            <a:ext cx="4890900" cy="1849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400" b="1" dirty="0"/>
              <a:t>Función de JavaScript que retorna un elemento de </a:t>
            </a:r>
            <a:r>
              <a:rPr lang="es-AR" sz="1400" b="1" dirty="0" err="1"/>
              <a:t>React</a:t>
            </a:r>
            <a:r>
              <a:rPr lang="es-AR" sz="1400" b="1" dirty="0"/>
              <a:t> (JSX)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AR" sz="1400" b="1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b="1" dirty="0"/>
              <a:t>Debe devolver un elemento de </a:t>
            </a:r>
            <a:r>
              <a:rPr lang="es-AR" sz="1400" b="1" dirty="0" err="1"/>
              <a:t>React</a:t>
            </a:r>
            <a:r>
              <a:rPr lang="es-AR" sz="1400" b="1" dirty="0"/>
              <a:t>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b="1" dirty="0"/>
              <a:t>Debe comenzar con mayúsculas.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AR" sz="1400" b="1" dirty="0"/>
              <a:t>Puede recibir valores.</a:t>
            </a:r>
            <a:endParaRPr sz="1400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0AAAA72-E986-04A8-8B75-2C5253501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026" y="780227"/>
            <a:ext cx="3886611" cy="197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C3B2CE0-5FD0-440F-B7B9-D81C7B0612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6835" y="2342150"/>
            <a:ext cx="2273394" cy="22733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59640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100" dirty="0">
                <a:solidFill>
                  <a:srgbClr val="000000"/>
                </a:solidFill>
              </a:rPr>
              <a:t>¿Qué es un </a:t>
            </a:r>
            <a:r>
              <a:rPr lang="es-419" sz="4100" dirty="0" err="1">
                <a:solidFill>
                  <a:srgbClr val="000000"/>
                </a:solidFill>
              </a:rPr>
              <a:t>prop</a:t>
            </a:r>
            <a:r>
              <a:rPr lang="es-419" sz="4100" dirty="0">
                <a:solidFill>
                  <a:srgbClr val="000000"/>
                </a:solidFill>
              </a:rPr>
              <a:t>?</a:t>
            </a:r>
            <a:endParaRPr sz="3500" dirty="0"/>
          </a:p>
        </p:txBody>
      </p:sp>
      <p:sp>
        <p:nvSpPr>
          <p:cNvPr id="154" name="Google Shape;154;p21"/>
          <p:cNvSpPr txBox="1">
            <a:spLocks noGrp="1"/>
          </p:cNvSpPr>
          <p:nvPr>
            <p:ph type="subTitle" idx="1"/>
          </p:nvPr>
        </p:nvSpPr>
        <p:spPr>
          <a:xfrm>
            <a:off x="729563" y="2998271"/>
            <a:ext cx="4890900" cy="18494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400" b="1" dirty="0"/>
              <a:t>Son los argumentos que puede recibir un componente de </a:t>
            </a:r>
            <a:r>
              <a:rPr lang="es-AR" sz="1400" b="1" dirty="0" err="1"/>
              <a:t>React</a:t>
            </a:r>
            <a:r>
              <a:rPr lang="es-AR" sz="1400" b="1" dirty="0"/>
              <a:t>.</a:t>
            </a:r>
            <a:endParaRPr sz="1400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5FE8405-C32C-A097-4334-2B8546286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974" y="3525940"/>
            <a:ext cx="1371601" cy="137160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2768AA3-BB34-5806-67EE-A4BA2A7C7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0463" y="630271"/>
            <a:ext cx="3245576" cy="322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91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54075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>
                <a:solidFill>
                  <a:srgbClr val="000000"/>
                </a:solidFill>
              </a:rPr>
              <a:t>¿Qué es un </a:t>
            </a:r>
            <a:r>
              <a:rPr lang="es-419" sz="4800" dirty="0" err="1">
                <a:solidFill>
                  <a:srgbClr val="000000"/>
                </a:solidFill>
              </a:rPr>
              <a:t>hook</a:t>
            </a:r>
            <a:r>
              <a:rPr lang="es-419" sz="4800" dirty="0">
                <a:solidFill>
                  <a:srgbClr val="000000"/>
                </a:solidFill>
              </a:rPr>
              <a:t>?</a:t>
            </a:r>
            <a:endParaRPr dirty="0"/>
          </a:p>
        </p:txBody>
      </p:sp>
      <p:sp>
        <p:nvSpPr>
          <p:cNvPr id="161" name="Google Shape;161;p22"/>
          <p:cNvSpPr txBox="1">
            <a:spLocks noGrp="1"/>
          </p:cNvSpPr>
          <p:nvPr>
            <p:ph type="subTitle" idx="1"/>
          </p:nvPr>
        </p:nvSpPr>
        <p:spPr>
          <a:xfrm>
            <a:off x="729575" y="2571750"/>
            <a:ext cx="4890900" cy="11020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400" dirty="0"/>
              <a:t>Es una función especial que te permite trabajar con estados en componentes funcionales y otros aspectos de </a:t>
            </a:r>
            <a:r>
              <a:rPr lang="es-419" sz="1400" dirty="0" err="1"/>
              <a:t>React</a:t>
            </a:r>
            <a:r>
              <a:rPr lang="es-419" sz="1400" dirty="0"/>
              <a:t>, permitiendo así escribir un código mucho mas conciso y fácil de entender.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805ED2C-274C-CAC7-D13E-61FE80C77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448" y="3255560"/>
            <a:ext cx="1861152" cy="180966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B8D8267-D62D-4B40-15A6-1765131B8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075" y="677854"/>
            <a:ext cx="2876591" cy="28765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>
            <a:spLocks noGrp="1"/>
          </p:cNvSpPr>
          <p:nvPr>
            <p:ph type="ctrTitle"/>
          </p:nvPr>
        </p:nvSpPr>
        <p:spPr>
          <a:xfrm>
            <a:off x="729575" y="1076462"/>
            <a:ext cx="54075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 err="1">
                <a:solidFill>
                  <a:srgbClr val="000000"/>
                </a:solidFill>
              </a:rPr>
              <a:t>Hooks</a:t>
            </a:r>
            <a:endParaRPr dirty="0"/>
          </a:p>
        </p:txBody>
      </p:sp>
      <p:sp>
        <p:nvSpPr>
          <p:cNvPr id="161" name="Google Shape;161;p22"/>
          <p:cNvSpPr txBox="1">
            <a:spLocks noGrp="1"/>
          </p:cNvSpPr>
          <p:nvPr>
            <p:ph type="subTitle" idx="1"/>
          </p:nvPr>
        </p:nvSpPr>
        <p:spPr>
          <a:xfrm>
            <a:off x="729575" y="1865086"/>
            <a:ext cx="5243054" cy="3048000"/>
          </a:xfrm>
          <a:prstGeom prst="rect">
            <a:avLst/>
          </a:prstGeom>
        </p:spPr>
        <p:txBody>
          <a:bodyPr spcFirstLastPara="1" wrap="square" lIns="91425" tIns="91425" rIns="91425" bIns="91425" numCol="2" anchor="t" anchorCtr="0">
            <a:normAutofit/>
          </a:bodyPr>
          <a:lstStyle/>
          <a:p>
            <a:pPr marL="146050" indent="0"/>
            <a:r>
              <a:rPr lang="es-AR" sz="1600" b="1" dirty="0" err="1"/>
              <a:t>Hooks</a:t>
            </a:r>
            <a:r>
              <a:rPr lang="es-AR" sz="1600" b="1" dirty="0"/>
              <a:t> Básicos</a:t>
            </a:r>
          </a:p>
          <a:p>
            <a:pPr>
              <a:buFont typeface="+mj-lt"/>
              <a:buAutoNum type="arabicPeriod"/>
            </a:pPr>
            <a:r>
              <a:rPr lang="es-AR" sz="1600" b="1" dirty="0" err="1"/>
              <a:t>useState</a:t>
            </a:r>
            <a:endParaRPr lang="es-AR" sz="1600" b="1" dirty="0"/>
          </a:p>
          <a:p>
            <a:pPr>
              <a:buFont typeface="+mj-lt"/>
              <a:buAutoNum type="arabicPeriod"/>
            </a:pPr>
            <a:r>
              <a:rPr lang="es-AR" sz="1600" b="1" dirty="0" err="1"/>
              <a:t>useEffect</a:t>
            </a:r>
            <a:endParaRPr lang="es-AR" sz="1600" b="1" dirty="0"/>
          </a:p>
          <a:p>
            <a:pPr>
              <a:buFont typeface="+mj-lt"/>
              <a:buAutoNum type="arabicPeriod"/>
            </a:pPr>
            <a:r>
              <a:rPr lang="es-AR" sz="1600" b="1" dirty="0" err="1"/>
              <a:t>useContext</a:t>
            </a:r>
            <a:endParaRPr lang="es-AR" sz="1600" b="1" dirty="0"/>
          </a:p>
          <a:p>
            <a:pPr marL="146050" indent="0"/>
            <a:endParaRPr lang="es-AR" b="1" dirty="0"/>
          </a:p>
          <a:p>
            <a:pPr marL="146050" indent="0"/>
            <a:r>
              <a:rPr lang="es-AR" sz="1600" b="1" dirty="0" err="1"/>
              <a:t>Hooks</a:t>
            </a:r>
            <a:r>
              <a:rPr lang="es-AR" sz="1600" b="1" dirty="0"/>
              <a:t> adicionales</a:t>
            </a:r>
          </a:p>
          <a:p>
            <a:pPr>
              <a:buFont typeface="+mj-lt"/>
              <a:buAutoNum type="arabicPeriod"/>
            </a:pPr>
            <a:r>
              <a:rPr lang="es-AR" sz="1600" dirty="0" err="1"/>
              <a:t>useReducer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useCallback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useMemo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useRef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useImperativeHandle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useLayoutEffect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useDebugValue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useDeferredValue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useTransition</a:t>
            </a:r>
            <a:endParaRPr lang="es-AR" sz="1600" dirty="0"/>
          </a:p>
          <a:p>
            <a:pPr>
              <a:buFont typeface="+mj-lt"/>
              <a:buAutoNum type="arabicPeriod"/>
            </a:pPr>
            <a:r>
              <a:rPr lang="es-AR" sz="1600" dirty="0" err="1"/>
              <a:t>useId</a:t>
            </a:r>
            <a:endParaRPr lang="es-AR" sz="16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5CBE681-30C2-BE26-E76C-3030B06F1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741" y="3310752"/>
            <a:ext cx="1928888" cy="16647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0854370-AE0E-14C2-0551-483729F98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514" y="615723"/>
            <a:ext cx="3831666" cy="322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47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48909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 err="1">
                <a:solidFill>
                  <a:srgbClr val="000000"/>
                </a:solidFill>
              </a:rPr>
              <a:t>React</a:t>
            </a:r>
            <a:r>
              <a:rPr lang="es-419" sz="4800" dirty="0">
                <a:solidFill>
                  <a:srgbClr val="000000"/>
                </a:solidFill>
              </a:rPr>
              <a:t> </a:t>
            </a:r>
            <a:r>
              <a:rPr lang="es-419" sz="4800" dirty="0" err="1">
                <a:solidFill>
                  <a:srgbClr val="000000"/>
                </a:solidFill>
              </a:rPr>
              <a:t>Router</a:t>
            </a:r>
            <a:endParaRPr dirty="0"/>
          </a:p>
        </p:txBody>
      </p:sp>
      <p:sp>
        <p:nvSpPr>
          <p:cNvPr id="168" name="Google Shape;168;p23"/>
          <p:cNvSpPr txBox="1">
            <a:spLocks noGrp="1"/>
          </p:cNvSpPr>
          <p:nvPr>
            <p:ph type="subTitle" idx="1"/>
          </p:nvPr>
        </p:nvSpPr>
        <p:spPr>
          <a:xfrm>
            <a:off x="729563" y="2998272"/>
            <a:ext cx="4890900" cy="10134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 err="1"/>
              <a:t>React</a:t>
            </a:r>
            <a:r>
              <a:rPr lang="es-ES" sz="1400" dirty="0"/>
              <a:t> </a:t>
            </a:r>
            <a:r>
              <a:rPr lang="es-ES" sz="1400" dirty="0" err="1"/>
              <a:t>Router</a:t>
            </a:r>
            <a:r>
              <a:rPr lang="es-ES" sz="1400" dirty="0"/>
              <a:t> es una librería de enrutamiento para aplicaciones web de </a:t>
            </a:r>
            <a:r>
              <a:rPr lang="es-ES" sz="1400" dirty="0" err="1"/>
              <a:t>React</a:t>
            </a:r>
            <a:r>
              <a:rPr lang="es-ES" sz="1400" dirty="0"/>
              <a:t>. Es una herramienta muy útil para crear aplicaciones de página única</a:t>
            </a:r>
            <a:endParaRPr lang="es-419" sz="14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C3C64BB-F54C-937A-6584-2859BADF2E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87" t="4326" r="8790"/>
          <a:stretch/>
        </p:blipFill>
        <p:spPr>
          <a:xfrm>
            <a:off x="5620463" y="1131800"/>
            <a:ext cx="3236686" cy="3362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>
            <a:spLocks noGrp="1"/>
          </p:cNvSpPr>
          <p:nvPr>
            <p:ph type="ctrTitle"/>
          </p:nvPr>
        </p:nvSpPr>
        <p:spPr>
          <a:xfrm>
            <a:off x="729575" y="1283800"/>
            <a:ext cx="48909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>
                <a:solidFill>
                  <a:srgbClr val="000000"/>
                </a:solidFill>
              </a:rPr>
              <a:t>Continuemos con la parte práctica…</a:t>
            </a:r>
            <a:endParaRPr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52B85C9-479E-90A3-38E7-0FFCBA57A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628" y="2181615"/>
            <a:ext cx="5088773" cy="32508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201</Words>
  <Application>Microsoft Office PowerPoint</Application>
  <PresentationFormat>Presentación en pantalla (16:9)</PresentationFormat>
  <Paragraphs>46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Lato</vt:lpstr>
      <vt:lpstr>Raleway</vt:lpstr>
      <vt:lpstr>Arial</vt:lpstr>
      <vt:lpstr>Streamline</vt:lpstr>
      <vt:lpstr>¿Qué es React?</vt:lpstr>
      <vt:lpstr>React</vt:lpstr>
      <vt:lpstr>Componentes</vt:lpstr>
      <vt:lpstr>Componentes funcionales</vt:lpstr>
      <vt:lpstr>¿Qué es un prop?</vt:lpstr>
      <vt:lpstr>¿Qué es un hook?</vt:lpstr>
      <vt:lpstr>Hooks</vt:lpstr>
      <vt:lpstr>React Router</vt:lpstr>
      <vt:lpstr>Continuemos con la parte práctica…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React?</dc:title>
  <cp:lastModifiedBy>Franco Adrian Balich</cp:lastModifiedBy>
  <cp:revision>2</cp:revision>
  <dcterms:modified xsi:type="dcterms:W3CDTF">2023-04-03T22:16:25Z</dcterms:modified>
</cp:coreProperties>
</file>